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75" r:id="rId4"/>
    <p:sldId id="272" r:id="rId5"/>
    <p:sldId id="263" r:id="rId6"/>
    <p:sldId id="273" r:id="rId7"/>
  </p:sldIdLst>
  <p:sldSz cx="9144000" cy="6858000" type="screen4x3"/>
  <p:notesSz cx="6797675" cy="99298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89" autoAdjust="0"/>
    <p:restoredTop sz="90929"/>
  </p:normalViewPr>
  <p:slideViewPr>
    <p:cSldViewPr>
      <p:cViewPr varScale="1">
        <p:scale>
          <a:sx n="137" d="100"/>
          <a:sy n="137" d="100"/>
        </p:scale>
        <p:origin x="2382" y="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322"/>
            <a:ext cx="2945659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3322"/>
            <a:ext cx="2945659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0B69B07-025C-49FA-864C-0300AE759834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99813-F5A5-42DA-9B79-730C4D4BA21E}" type="datetimeFigureOut">
              <a:rPr lang="de-DE" smtClean="0"/>
              <a:t>06.07.2025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DB4E-31FC-45E3-A2CD-0B069C9773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665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54DB4E-31FC-45E3-A2CD-0B069C97739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1837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4969506F-EE45-4D34-9255-C5C0A332BB1C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15166617"/>
      </p:ext>
    </p:extLst>
  </p:cSld>
  <p:clrMapOvr>
    <a:masterClrMapping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E51C26CF-2ED8-4B10-BCA0-EE9ACD765AF8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25606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E51C26CF-2ED8-4B10-BCA0-EE9ACD765AF8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34597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E51C26CF-2ED8-4B10-BCA0-EE9ACD765AF8}" type="slidenum">
              <a:rPr lang="de-DE" altLang="de-DE" smtClean="0"/>
              <a:pPr/>
              <a:t>‹Nr.›</a:t>
            </a:fld>
            <a:endParaRPr lang="de-DE" altLang="de-DE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3398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E51C26CF-2ED8-4B10-BCA0-EE9ACD765AF8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3633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C26CF-2ED8-4B10-BCA0-EE9ACD765AF8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18340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C26CF-2ED8-4B10-BCA0-EE9ACD765AF8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38293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F2BD1-8D6D-4331-A601-F8292E203A2B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19637543"/>
      </p:ext>
    </p:extLst>
  </p:cSld>
  <p:clrMapOvr>
    <a:masterClrMapping/>
  </p:clrMapOvr>
  <p:transition spd="slow">
    <p:strips dir="r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589DA96B-FD15-4155-BAD7-A1E633FEF33B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49983676"/>
      </p:ext>
    </p:extLst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C135-90CB-4AFF-AB70-0498641EAFA7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38867880"/>
      </p:ext>
    </p:extLst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E51C26CF-2ED8-4B10-BCA0-EE9ACD765AF8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5030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88766-44F5-47E6-90B4-259FC1B26A82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85860496"/>
      </p:ext>
    </p:extLst>
  </p:cSld>
  <p:clrMapOvr>
    <a:masterClrMapping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3A549-727E-42A2-B683-0E2013E64194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43239057"/>
      </p:ext>
    </p:extLst>
  </p:cSld>
  <p:clrMapOvr>
    <a:masterClrMapping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33A9-611B-49D3-AA61-5A8ECFD0D5D1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37420227"/>
      </p:ext>
    </p:extLst>
  </p:cSld>
  <p:clrMapOvr>
    <a:masterClrMapping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5542-260F-4216-B13C-4EF1CEFD8ADA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81556652"/>
      </p:ext>
    </p:extLst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7CF2B-4562-47B4-9EC8-C800252228F8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43599508"/>
      </p:ext>
    </p:extLst>
  </p:cSld>
  <p:clrMapOvr>
    <a:masterClrMapping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592B7-755B-4B5A-9B74-2C1F0F42925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7730694"/>
      </p:ext>
    </p:extLst>
  </p:cSld>
  <p:clrMapOvr>
    <a:masterClrMapping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C26CF-2ED8-4B10-BCA0-EE9ACD765AF8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009268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</p:sldLayoutIdLst>
  <p:transition spd="slow">
    <p:strips dir="rd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88" y="2741730"/>
            <a:ext cx="6472006" cy="1373070"/>
          </a:xfrm>
        </p:spPr>
        <p:txBody>
          <a:bodyPr/>
          <a:lstStyle/>
          <a:p>
            <a:pPr eaLnBrk="1" hangingPunct="1"/>
            <a:r>
              <a:rPr lang="de-DE" altLang="de-DE" sz="8000" dirty="0"/>
              <a:t>Finanzbericht</a:t>
            </a:r>
          </a:p>
        </p:txBody>
      </p:sp>
      <p:sp>
        <p:nvSpPr>
          <p:cNvPr id="3075" name="Untertitel 5"/>
          <p:cNvSpPr>
            <a:spLocks noGrp="1"/>
          </p:cNvSpPr>
          <p:nvPr>
            <p:ph type="subTitle" idx="1"/>
          </p:nvPr>
        </p:nvSpPr>
        <p:spPr>
          <a:xfrm>
            <a:off x="6801222" y="2936934"/>
            <a:ext cx="2376264" cy="982663"/>
          </a:xfrm>
        </p:spPr>
        <p:txBody>
          <a:bodyPr>
            <a:noAutofit/>
          </a:bodyPr>
          <a:lstStyle/>
          <a:p>
            <a:pPr algn="ctr" eaLnBrk="1" hangingPunct="1"/>
            <a:r>
              <a:rPr lang="de-DE" altLang="de-DE" sz="8000" dirty="0"/>
              <a:t>2024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F0EF3A6D-05FA-4EAB-9819-6E8D71590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824" y="404664"/>
            <a:ext cx="2843808" cy="1872625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de-DE" altLang="de-DE" dirty="0"/>
              <a:t>Einnahmen und Ausgaben 2024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827584" y="3212976"/>
            <a:ext cx="6887389" cy="1524175"/>
          </a:xfrm>
        </p:spPr>
        <p:txBody>
          <a:bodyPr>
            <a:normAutofit/>
          </a:bodyPr>
          <a:lstStyle/>
          <a:p>
            <a:pPr>
              <a:tabLst>
                <a:tab pos="4752975" algn="l"/>
              </a:tabLst>
              <a:defRPr/>
            </a:pPr>
            <a:r>
              <a:rPr lang="de-DE" dirty="0"/>
              <a:t>Einnahmen 	  29.104,75 €</a:t>
            </a:r>
          </a:p>
          <a:p>
            <a:pPr>
              <a:tabLst>
                <a:tab pos="4752975" algn="l"/>
              </a:tabLst>
              <a:defRPr/>
            </a:pPr>
            <a:r>
              <a:rPr lang="de-DE" dirty="0"/>
              <a:t>Ausgaben 	</a:t>
            </a:r>
            <a:r>
              <a:rPr lang="de-DE" u="sng" dirty="0"/>
              <a:t>- 13.776,28 €</a:t>
            </a:r>
          </a:p>
          <a:p>
            <a:pPr>
              <a:tabLst>
                <a:tab pos="4752975" algn="l"/>
              </a:tabLst>
              <a:defRPr/>
            </a:pPr>
            <a:r>
              <a:rPr lang="de-DE" dirty="0"/>
              <a:t>Summe Überschuss	  </a:t>
            </a:r>
            <a:r>
              <a:rPr lang="de-DE" u="dbl" dirty="0"/>
              <a:t>15.328,47 €</a:t>
            </a:r>
          </a:p>
          <a:p>
            <a:pPr>
              <a:tabLst>
                <a:tab pos="4752975" algn="l"/>
              </a:tabLst>
              <a:defRPr/>
            </a:pPr>
            <a:endParaRPr lang="de-DE" u="dbl" dirty="0"/>
          </a:p>
          <a:p>
            <a:pPr>
              <a:tabLst>
                <a:tab pos="4306888" algn="l"/>
              </a:tabLst>
              <a:defRPr/>
            </a:pPr>
            <a:endParaRPr lang="de-DE" u="dbl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43FACFB0-7346-437C-80DE-9BF09F9E3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7717" y="601741"/>
            <a:ext cx="1786283" cy="1383912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8D7FFF-6D6A-63FC-E9CB-7CED404C8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Finanzübersicht 2024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C70CEB4F-9FBF-CCD1-30A8-7E015F6E0C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5292278"/>
              </p:ext>
            </p:extLst>
          </p:nvPr>
        </p:nvGraphicFramePr>
        <p:xfrm>
          <a:off x="161765" y="2492896"/>
          <a:ext cx="8820470" cy="3774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712">
                  <a:extLst>
                    <a:ext uri="{9D8B030D-6E8A-4147-A177-3AD203B41FA5}">
                      <a16:colId xmlns:a16="http://schemas.microsoft.com/office/drawing/2014/main" val="2276946701"/>
                    </a:ext>
                  </a:extLst>
                </a:gridCol>
                <a:gridCol w="1350403">
                  <a:extLst>
                    <a:ext uri="{9D8B030D-6E8A-4147-A177-3AD203B41FA5}">
                      <a16:colId xmlns:a16="http://schemas.microsoft.com/office/drawing/2014/main" val="208222787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531984685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245798612"/>
                    </a:ext>
                  </a:extLst>
                </a:gridCol>
                <a:gridCol w="1385901">
                  <a:extLst>
                    <a:ext uri="{9D8B030D-6E8A-4147-A177-3AD203B41FA5}">
                      <a16:colId xmlns:a16="http://schemas.microsoft.com/office/drawing/2014/main" val="1130187713"/>
                    </a:ext>
                  </a:extLst>
                </a:gridCol>
                <a:gridCol w="1368150">
                  <a:extLst>
                    <a:ext uri="{9D8B030D-6E8A-4147-A177-3AD203B41FA5}">
                      <a16:colId xmlns:a16="http://schemas.microsoft.com/office/drawing/2014/main" val="407486128"/>
                    </a:ext>
                  </a:extLst>
                </a:gridCol>
              </a:tblGrid>
              <a:tr h="466128">
                <a:tc>
                  <a:txBody>
                    <a:bodyPr/>
                    <a:lstStyle/>
                    <a:p>
                      <a:r>
                        <a:rPr lang="de-DE" dirty="0"/>
                        <a:t>Konto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Barkasse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963152"/>
                  </a:ext>
                </a:extLst>
              </a:tr>
              <a:tr h="613992"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Stand 01.01.2024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12.950,60 €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16.975,11 €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7.758,89 €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4.520,42 €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288,44 €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728122"/>
                  </a:ext>
                </a:extLst>
              </a:tr>
              <a:tr h="547576"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Einnahmen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30.243,95 €</a:t>
                      </a:r>
                    </a:p>
                    <a:p>
                      <a:pPr algn="r"/>
                      <a:r>
                        <a:rPr lang="de-DE" sz="1400" dirty="0"/>
                        <a:t>Incl. T€ 11 </a:t>
                      </a:r>
                      <a:r>
                        <a:rPr lang="de-DE" sz="1400" dirty="0" err="1"/>
                        <a:t>Darlehenstil-gung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0,00 €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9.715,00 €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734,94 €</a:t>
                      </a:r>
                    </a:p>
                    <a:p>
                      <a:pPr algn="r"/>
                      <a:r>
                        <a:rPr lang="de-DE" sz="1400" dirty="0" err="1"/>
                        <a:t>Umb</a:t>
                      </a:r>
                      <a:r>
                        <a:rPr lang="de-DE" sz="1400" dirty="0"/>
                        <a:t>. in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445,80 €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991998"/>
                  </a:ext>
                </a:extLst>
              </a:tr>
              <a:tr h="773048"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Ausgaben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-11.707,35 €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-491,33 €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-14.805,85 €</a:t>
                      </a:r>
                    </a:p>
                    <a:p>
                      <a:pPr algn="r"/>
                      <a:r>
                        <a:rPr lang="de-DE" sz="1400" dirty="0"/>
                        <a:t>Incl. T€ 11 </a:t>
                      </a:r>
                      <a:r>
                        <a:rPr lang="de-DE" sz="1400" dirty="0" err="1"/>
                        <a:t>Darlehenstil-gung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-3.412,00 €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/>
                        <a:t>Umb</a:t>
                      </a:r>
                      <a:r>
                        <a:rPr lang="de-DE" sz="1400" dirty="0"/>
                        <a:t>. in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-571,75 €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521513"/>
                  </a:ext>
                </a:extLst>
              </a:tr>
              <a:tr h="804550"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Stand 31.12.2024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31.487,20 €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16.483,78 €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2.668,04 €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1.843,36 €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162,49 €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081331"/>
                  </a:ext>
                </a:extLst>
              </a:tr>
            </a:tbl>
          </a:graphicData>
        </a:graphic>
      </p:graphicFrame>
      <p:pic>
        <p:nvPicPr>
          <p:cNvPr id="4" name="Grafik 3">
            <a:extLst>
              <a:ext uri="{FF2B5EF4-FFF2-40B4-BE49-F238E27FC236}">
                <a16:creationId xmlns:a16="http://schemas.microsoft.com/office/drawing/2014/main" id="{37A2A736-9776-3307-D1BA-EA38A43389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7717" y="601741"/>
            <a:ext cx="1786283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457893"/>
      </p:ext>
    </p:extLst>
  </p:cSld>
  <p:clrMapOvr>
    <a:masterClrMapping/>
  </p:clrMapOvr>
  <p:transition spd="slow">
    <p:strips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/>
              <a:t>Einnahmen 2024 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F1572C1-81DC-4AD2-91A3-FD3AC32AF6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7162" y="620688"/>
            <a:ext cx="1786837" cy="1383857"/>
          </a:xfrm>
          <a:prstGeom prst="rect">
            <a:avLst/>
          </a:prstGeom>
        </p:spPr>
      </p:pic>
      <p:graphicFrame>
        <p:nvGraphicFramePr>
          <p:cNvPr id="8" name="Inhaltsplatzhalter 7">
            <a:extLst>
              <a:ext uri="{FF2B5EF4-FFF2-40B4-BE49-F238E27FC236}">
                <a16:creationId xmlns:a16="http://schemas.microsoft.com/office/drawing/2014/main" id="{7DB7A197-7A86-E5F1-EB3E-ABD5C9E09C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488239"/>
              </p:ext>
            </p:extLst>
          </p:nvPr>
        </p:nvGraphicFramePr>
        <p:xfrm>
          <a:off x="755576" y="2311653"/>
          <a:ext cx="6912310" cy="3794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194">
                  <a:extLst>
                    <a:ext uri="{9D8B030D-6E8A-4147-A177-3AD203B41FA5}">
                      <a16:colId xmlns:a16="http://schemas.microsoft.com/office/drawing/2014/main" val="4056454646"/>
                    </a:ext>
                  </a:extLst>
                </a:gridCol>
                <a:gridCol w="3096116">
                  <a:extLst>
                    <a:ext uri="{9D8B030D-6E8A-4147-A177-3AD203B41FA5}">
                      <a16:colId xmlns:a16="http://schemas.microsoft.com/office/drawing/2014/main" val="282565149"/>
                    </a:ext>
                  </a:extLst>
                </a:gridCol>
              </a:tblGrid>
              <a:tr h="375778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de-D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Gesamteinnahmen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de-D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29.104,75 €</a:t>
                      </a:r>
                    </a:p>
                  </a:txBody>
                  <a:tcPr marL="7620" marR="68580" marT="7620" marB="0" anchor="ctr"/>
                </a:tc>
                <a:extLst>
                  <a:ext uri="{0D108BD9-81ED-4DB2-BD59-A6C34878D82A}">
                    <a16:rowId xmlns:a16="http://schemas.microsoft.com/office/drawing/2014/main" val="1186629137"/>
                  </a:ext>
                </a:extLst>
              </a:tr>
              <a:tr h="32248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Mitgliedsbeiträge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1.990,00 €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0699642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Spenden Einzelpersonen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518,00 €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6235169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Spenden Firmen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3.599,24 €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3944704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Spenden aus Onlineeinkäufen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21,34 €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28336263"/>
                  </a:ext>
                </a:extLst>
              </a:tr>
              <a:tr h="44012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Spenden aus Schulalltag </a:t>
                      </a:r>
                    </a:p>
                    <a:p>
                      <a:pPr algn="l" rtl="0" fontAlgn="b">
                        <a:buNone/>
                      </a:pPr>
                      <a:r>
                        <a:rPr lang="de-D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Druckerbenutzung/ Papiertonne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de-DE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145,80 €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722399"/>
                  </a:ext>
                </a:extLst>
              </a:tr>
              <a:tr h="27995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Spende Abi-Jahrgang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867,67 €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5237153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Öffentliche Hand /GSV-Fahrt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3.311,21 €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029766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Preisgelder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4.500,00 €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9878635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Einnahmen aus Festen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4.436,49 €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7671331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Beiträge Bläserausbildung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9.565,00 €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1688119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Einnahme Verkauf Instrument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150,00 €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21581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231305"/>
      </p:ext>
    </p:extLst>
  </p:cSld>
  <p:clrMapOvr>
    <a:masterClrMapping/>
  </p:clrMapOvr>
  <p:transition spd="slow">
    <p:strips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/>
              <a:t>Ausgaben 2024</a:t>
            </a:r>
          </a:p>
        </p:txBody>
      </p:sp>
      <p:graphicFrame>
        <p:nvGraphicFramePr>
          <p:cNvPr id="3" name="Inhaltsplatzhalter 2">
            <a:extLst>
              <a:ext uri="{FF2B5EF4-FFF2-40B4-BE49-F238E27FC236}">
                <a16:creationId xmlns:a16="http://schemas.microsoft.com/office/drawing/2014/main" id="{6F1FB48F-BAE2-C88E-9E7F-496F4E03D3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495077"/>
              </p:ext>
            </p:extLst>
          </p:nvPr>
        </p:nvGraphicFramePr>
        <p:xfrm>
          <a:off x="755576" y="2264295"/>
          <a:ext cx="6810002" cy="3814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5001">
                  <a:extLst>
                    <a:ext uri="{9D8B030D-6E8A-4147-A177-3AD203B41FA5}">
                      <a16:colId xmlns:a16="http://schemas.microsoft.com/office/drawing/2014/main" val="3733401472"/>
                    </a:ext>
                  </a:extLst>
                </a:gridCol>
                <a:gridCol w="3405001">
                  <a:extLst>
                    <a:ext uri="{9D8B030D-6E8A-4147-A177-3AD203B41FA5}">
                      <a16:colId xmlns:a16="http://schemas.microsoft.com/office/drawing/2014/main" val="3014810117"/>
                    </a:ext>
                  </a:extLst>
                </a:gridCol>
              </a:tblGrid>
              <a:tr h="30216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Gesamtausgaben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13.776,28 €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96808085"/>
                  </a:ext>
                </a:extLst>
              </a:tr>
              <a:tr h="417172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Schulalltag</a:t>
                      </a:r>
                      <a:b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Vereinscafé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419,57 €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14108444"/>
                  </a:ext>
                </a:extLst>
              </a:tr>
              <a:tr h="312344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Anerkennungskultur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1.039,16 €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38499698"/>
                  </a:ext>
                </a:extLst>
              </a:tr>
              <a:tr h="417172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Chancengleichheit</a:t>
                      </a:r>
                      <a:b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Klassenfahrten/Kursfahrten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541,34 €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971493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Projekte MINT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1.643,50€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15727337"/>
                  </a:ext>
                </a:extLst>
              </a:tr>
              <a:tr h="312344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Merch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4.516,05 €    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81621307"/>
                  </a:ext>
                </a:extLst>
              </a:tr>
              <a:tr h="417172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Schülerprojekte </a:t>
                      </a:r>
                      <a:b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z.B. GSV-Fahrt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693,32 €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5982953"/>
                  </a:ext>
                </a:extLst>
              </a:tr>
              <a:tr h="312344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Projekte Sport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400,00 €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09231230"/>
                  </a:ext>
                </a:extLst>
              </a:tr>
              <a:tr h="312344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Bläserausbildung (Zweckbetrieb)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3.805,85 €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51829158"/>
                  </a:ext>
                </a:extLst>
              </a:tr>
              <a:tr h="85160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Vereinskosten</a:t>
                      </a:r>
                      <a:b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Bankgebühren, </a:t>
                      </a:r>
                      <a:r>
                        <a:rPr lang="de-D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NetXP</a:t>
                      </a:r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, Steuerberater etc.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717,49 €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117123"/>
                  </a:ext>
                </a:extLst>
              </a:tr>
            </a:tbl>
          </a:graphicData>
        </a:graphic>
      </p:graphicFrame>
      <p:pic>
        <p:nvPicPr>
          <p:cNvPr id="2" name="Grafik 1">
            <a:extLst>
              <a:ext uri="{FF2B5EF4-FFF2-40B4-BE49-F238E27FC236}">
                <a16:creationId xmlns:a16="http://schemas.microsoft.com/office/drawing/2014/main" id="{48826545-40E7-4AB7-A2A9-0AFC8114FE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7717" y="601741"/>
            <a:ext cx="1786283" cy="1383912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/>
              <a:t>Ausgaben 2024</a:t>
            </a:r>
          </a:p>
        </p:txBody>
      </p:sp>
      <p:graphicFrame>
        <p:nvGraphicFramePr>
          <p:cNvPr id="3" name="Inhaltsplatzhalter 2">
            <a:extLst>
              <a:ext uri="{FF2B5EF4-FFF2-40B4-BE49-F238E27FC236}">
                <a16:creationId xmlns:a16="http://schemas.microsoft.com/office/drawing/2014/main" id="{EB2BB2B1-D44B-36E6-59B3-2E2159FD8C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9280619"/>
              </p:ext>
            </p:extLst>
          </p:nvPr>
        </p:nvGraphicFramePr>
        <p:xfrm>
          <a:off x="844482" y="2564904"/>
          <a:ext cx="6270848" cy="2964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5424">
                  <a:extLst>
                    <a:ext uri="{9D8B030D-6E8A-4147-A177-3AD203B41FA5}">
                      <a16:colId xmlns:a16="http://schemas.microsoft.com/office/drawing/2014/main" val="2277964029"/>
                    </a:ext>
                  </a:extLst>
                </a:gridCol>
                <a:gridCol w="3135424">
                  <a:extLst>
                    <a:ext uri="{9D8B030D-6E8A-4147-A177-3AD203B41FA5}">
                      <a16:colId xmlns:a16="http://schemas.microsoft.com/office/drawing/2014/main" val="2986209532"/>
                    </a:ext>
                  </a:extLst>
                </a:gridCol>
              </a:tblGrid>
              <a:tr h="37055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Ausgaben Zweckbetrieb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3.805,85 €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29397209"/>
                  </a:ext>
                </a:extLst>
              </a:tr>
              <a:tr h="37055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Bläserausbildung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  0,00 €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98900687"/>
                  </a:ext>
                </a:extLst>
              </a:tr>
              <a:tr h="37055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Gebühren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             9,99 €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66989242"/>
                  </a:ext>
                </a:extLst>
              </a:tr>
              <a:tr h="37055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Mitgliedsbeiträge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          122,00 €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24414532"/>
                  </a:ext>
                </a:extLst>
              </a:tr>
              <a:tr h="37055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Instrumentenleasing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     0,00 €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33865301"/>
                  </a:ext>
                </a:extLst>
              </a:tr>
              <a:tr h="37055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Instrumentenwartung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     2.041,06 €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62765850"/>
                  </a:ext>
                </a:extLst>
              </a:tr>
              <a:tr h="37055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Instrumentenversicherung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     1.198,45 €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2755257"/>
                  </a:ext>
                </a:extLst>
              </a:tr>
              <a:tr h="37055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Instrumentenreparatur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434,35 €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44214656"/>
                  </a:ext>
                </a:extLst>
              </a:tr>
            </a:tbl>
          </a:graphicData>
        </a:graphic>
      </p:graphicFrame>
      <p:pic>
        <p:nvPicPr>
          <p:cNvPr id="2" name="Grafik 1">
            <a:extLst>
              <a:ext uri="{FF2B5EF4-FFF2-40B4-BE49-F238E27FC236}">
                <a16:creationId xmlns:a16="http://schemas.microsoft.com/office/drawing/2014/main" id="{2AB32A81-2899-4693-87C9-11EA3A9596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7717" y="601741"/>
            <a:ext cx="1786283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766516"/>
      </p:ext>
    </p:extLst>
  </p:cSld>
  <p:clrMapOvr>
    <a:masterClrMapping/>
  </p:clrMapOvr>
  <p:transition spd="slow">
    <p:strips dir="rd"/>
  </p:transition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0</TotalTime>
  <Words>261</Words>
  <Application>Microsoft Office PowerPoint</Application>
  <PresentationFormat>Bildschirmpräsentation (4:3)</PresentationFormat>
  <Paragraphs>106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Aptos</vt:lpstr>
      <vt:lpstr>Aptos Narrow</vt:lpstr>
      <vt:lpstr>Arial</vt:lpstr>
      <vt:lpstr>Tahoma</vt:lpstr>
      <vt:lpstr>Trebuchet MS</vt:lpstr>
      <vt:lpstr>Berlin</vt:lpstr>
      <vt:lpstr>Finanzbericht</vt:lpstr>
      <vt:lpstr>Einnahmen und Ausgaben 2024</vt:lpstr>
      <vt:lpstr>Finanzübersicht 2024</vt:lpstr>
      <vt:lpstr>Einnahmen 2024 </vt:lpstr>
      <vt:lpstr>Ausgaben 2024</vt:lpstr>
      <vt:lpstr>Ausgaben 2024</vt:lpstr>
    </vt:vector>
  </TitlesOfParts>
  <Company>Stauffenberg-Gymnasium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Finanzbericht</dc:title>
  <dc:creator>user</dc:creator>
  <cp:lastModifiedBy>Dietrich Appel</cp:lastModifiedBy>
  <cp:revision>73</cp:revision>
  <cp:lastPrinted>2022-11-08T06:04:15Z</cp:lastPrinted>
  <dcterms:created xsi:type="dcterms:W3CDTF">2009-05-05T14:26:19Z</dcterms:created>
  <dcterms:modified xsi:type="dcterms:W3CDTF">2025-07-06T13:49:22Z</dcterms:modified>
</cp:coreProperties>
</file>